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1" r:id="rId3"/>
    <p:sldId id="299" r:id="rId4"/>
    <p:sldId id="302" r:id="rId5"/>
    <p:sldId id="300" r:id="rId6"/>
    <p:sldId id="301" r:id="rId7"/>
    <p:sldId id="282" r:id="rId8"/>
    <p:sldId id="272" r:id="rId9"/>
    <p:sldId id="283" r:id="rId10"/>
    <p:sldId id="284" r:id="rId11"/>
    <p:sldId id="285" r:id="rId12"/>
    <p:sldId id="286" r:id="rId13"/>
    <p:sldId id="287" r:id="rId14"/>
    <p:sldId id="288" r:id="rId15"/>
    <p:sldId id="289" r:id="rId16"/>
    <p:sldId id="290" r:id="rId17"/>
    <p:sldId id="295" r:id="rId18"/>
    <p:sldId id="296" r:id="rId19"/>
    <p:sldId id="297" r:id="rId20"/>
    <p:sldId id="298"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kcja domyślna" id="{263641C4-3A55-436C-98CB-2D7B17B68B55}">
          <p14:sldIdLst>
            <p14:sldId id="256"/>
            <p14:sldId id="257"/>
            <p14:sldId id="258"/>
            <p14:sldId id="261"/>
            <p14:sldId id="263"/>
            <p14:sldId id="262"/>
            <p14:sldId id="259"/>
            <p14:sldId id="260"/>
            <p14:sldId id="264"/>
            <p14:sldId id="265"/>
          </p14:sldIdLst>
        </p14:section>
        <p14:section name="Sekcja bez tytułu" id="{1E0FB385-EACF-4695-B149-DA9EFCDC53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78"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A50EA-05BF-4364-B614-7210D1186E1B}" type="datetimeFigureOut">
              <a:rPr lang="pl-PL" smtClean="0"/>
              <a:pPr/>
              <a:t>2018-12-23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65B63-23B5-42B7-BD8D-C6589F8D4840}" type="slidenum">
              <a:rPr lang="pl-PL" smtClean="0"/>
              <a:pPr/>
              <a:t>‹#›</a:t>
            </a:fld>
            <a:endParaRPr lang="pl-PL"/>
          </a:p>
        </p:txBody>
      </p:sp>
    </p:spTree>
    <p:extLst>
      <p:ext uri="{BB962C8B-B14F-4D97-AF65-F5344CB8AC3E}">
        <p14:creationId xmlns:p14="http://schemas.microsoft.com/office/powerpoint/2010/main" xmlns="" val="99587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2</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11</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12</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13</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14</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15</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16</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17</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18</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19</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20</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3</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4</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5</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6</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7</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8</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9</a:t>
            </a:fld>
            <a:endParaRPr lang="pl-PL"/>
          </a:p>
        </p:txBody>
      </p:sp>
    </p:spTree>
    <p:extLst>
      <p:ext uri="{BB962C8B-B14F-4D97-AF65-F5344CB8AC3E}">
        <p14:creationId xmlns:p14="http://schemas.microsoft.com/office/powerpoint/2010/main" xmlns="" val="1362347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pPr/>
              <a:t>10</a:t>
            </a:fld>
            <a:endParaRPr lang="pl-PL"/>
          </a:p>
        </p:txBody>
      </p:sp>
    </p:spTree>
    <p:extLst>
      <p:ext uri="{BB962C8B-B14F-4D97-AF65-F5344CB8AC3E}">
        <p14:creationId xmlns:p14="http://schemas.microsoft.com/office/powerpoint/2010/main" xmlns="" val="136234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B110583-F65F-445F-B9AB-5EA2C482DAE3}" type="datetime1">
              <a:rPr lang="pl-PL" smtClean="0"/>
              <a:pPr/>
              <a:t>2018-12-23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363829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D4185E7-AB9E-4672-AF86-00EEA1FF00C4}" type="datetime1">
              <a:rPr lang="pl-PL" smtClean="0"/>
              <a:pPr/>
              <a:t>2018-12-23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73726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335ADA7-6A76-441C-BB86-07B3155A04BC}" type="datetime1">
              <a:rPr lang="pl-PL" smtClean="0"/>
              <a:pPr/>
              <a:t>2018-12-23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80180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33FD251-CC29-4E00-A8CA-EC4E6D0EEC81}" type="datetime1">
              <a:rPr lang="pl-PL" smtClean="0"/>
              <a:pPr/>
              <a:t>2018-12-23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342082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5094E96-CE54-4C1F-82CF-7FE8D18F13E6}" type="datetime1">
              <a:rPr lang="pl-PL" smtClean="0"/>
              <a:pPr/>
              <a:t>2018-12-23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198246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55B770F-3EB2-4269-B9F1-D07572D90072}" type="datetime1">
              <a:rPr lang="pl-PL" smtClean="0"/>
              <a:pPr/>
              <a:t>2018-12-23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173496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71C3596-4C0A-4309-AD47-FBFED13B1F1F}" type="datetime1">
              <a:rPr lang="pl-PL" smtClean="0"/>
              <a:pPr/>
              <a:t>2018-12-23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115934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AE1965-FF4D-4F17-A414-6FDF806E8CA9}" type="datetime1">
              <a:rPr lang="pl-PL" smtClean="0"/>
              <a:pPr/>
              <a:t>2018-12-23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159174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6EE1D1D-0B71-43B0-90FA-CFD2CFBD708A}" type="datetime1">
              <a:rPr lang="pl-PL" smtClean="0"/>
              <a:pPr/>
              <a:t>2018-12-23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71218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93574D4-08A8-4CC1-A0DA-A4438ABF6DDF}" type="datetime1">
              <a:rPr lang="pl-PL" smtClean="0"/>
              <a:pPr/>
              <a:t>2018-12-23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88487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0A31BB3-DC04-46DA-BD33-E1C163A6F9A3}" type="datetime1">
              <a:rPr lang="pl-PL" smtClean="0"/>
              <a:pPr/>
              <a:t>2018-12-23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247113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328C7-48B8-4023-B4A8-F0D502C76B41}" type="datetime1">
              <a:rPr lang="pl-PL" smtClean="0"/>
              <a:pPr/>
              <a:t>2018-12-23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6AB9B-29CC-41B5-BC0A-919D45734DF7}" type="slidenum">
              <a:rPr lang="pl-PL" smtClean="0"/>
              <a:pPr/>
              <a:t>‹#›</a:t>
            </a:fld>
            <a:endParaRPr lang="pl-PL"/>
          </a:p>
        </p:txBody>
      </p:sp>
    </p:spTree>
    <p:extLst>
      <p:ext uri="{BB962C8B-B14F-4D97-AF65-F5344CB8AC3E}">
        <p14:creationId xmlns:p14="http://schemas.microsoft.com/office/powerpoint/2010/main" xmlns="" val="127804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stretch>
            <a:fillRect/>
          </a:stretch>
        </p:blipFill>
        <p:spPr>
          <a:xfrm>
            <a:off x="2568119" y="63111"/>
            <a:ext cx="7318520" cy="938073"/>
          </a:xfrm>
          <a:prstGeom prst="rect">
            <a:avLst/>
          </a:prstGeom>
        </p:spPr>
      </p:pic>
      <p:sp>
        <p:nvSpPr>
          <p:cNvPr id="2" name="Tytuł 1"/>
          <p:cNvSpPr>
            <a:spLocks noGrp="1"/>
          </p:cNvSpPr>
          <p:nvPr>
            <p:ph type="ctrTitle"/>
          </p:nvPr>
        </p:nvSpPr>
        <p:spPr/>
        <p:txBody>
          <a:bodyPr>
            <a:normAutofit/>
          </a:bodyPr>
          <a:lstStyle/>
          <a:p>
            <a:r>
              <a:rPr lang="pl-PL" sz="3600" b="1" dirty="0" smtClean="0">
                <a:latin typeface="Arial Black" pitchFamily="34" charset="0"/>
              </a:rPr>
              <a:t>Wspomaganie </a:t>
            </a:r>
            <a:r>
              <a:rPr lang="pl-PL" sz="3600" b="1" dirty="0" smtClean="0">
                <a:latin typeface="Arial Black" pitchFamily="34" charset="0"/>
              </a:rPr>
              <a:t>szkół w rozwoju kompetencji matematyczno – przyrodniczych uczniów – </a:t>
            </a:r>
            <a:r>
              <a:rPr lang="pl-PL" sz="3600" dirty="0" smtClean="0">
                <a:latin typeface="Arial Black" pitchFamily="34" charset="0"/>
              </a:rPr>
              <a:t/>
            </a:r>
            <a:br>
              <a:rPr lang="pl-PL" sz="3600" dirty="0" smtClean="0">
                <a:latin typeface="Arial Black" pitchFamily="34" charset="0"/>
              </a:rPr>
            </a:br>
            <a:r>
              <a:rPr lang="pl-PL" sz="3600" b="1" dirty="0" smtClean="0">
                <a:latin typeface="Arial Black" pitchFamily="34" charset="0"/>
              </a:rPr>
              <a:t>III etap edukacyjny </a:t>
            </a:r>
            <a:endParaRPr lang="pl-PL" sz="3600" dirty="0">
              <a:latin typeface="Arial Black" pitchFamily="34" charset="0"/>
            </a:endParaRPr>
          </a:p>
        </p:txBody>
      </p:sp>
      <p:sp>
        <p:nvSpPr>
          <p:cNvPr id="3" name="Podtytuł 2"/>
          <p:cNvSpPr>
            <a:spLocks noGrp="1"/>
          </p:cNvSpPr>
          <p:nvPr>
            <p:ph type="subTitle" idx="1"/>
          </p:nvPr>
        </p:nvSpPr>
        <p:spPr/>
        <p:txBody>
          <a:bodyPr>
            <a:normAutofit/>
          </a:bodyPr>
          <a:lstStyle/>
          <a:p>
            <a:r>
              <a:rPr lang="pl-PL" b="1" u="sng" dirty="0" smtClean="0"/>
              <a:t>Moduł IV</a:t>
            </a:r>
            <a:r>
              <a:rPr lang="pl-PL" b="1" dirty="0" smtClean="0"/>
              <a:t> </a:t>
            </a:r>
            <a:endParaRPr lang="pl-PL" dirty="0" smtClean="0"/>
          </a:p>
          <a:p>
            <a:r>
              <a:rPr lang="pl-PL" b="1" cap="all" dirty="0" smtClean="0"/>
              <a:t>Proces uczenia się a rozwój kompetencji kluczowych</a:t>
            </a:r>
            <a:endParaRPr lang="pl-PL" dirty="0" smtClean="0"/>
          </a:p>
          <a:p>
            <a:r>
              <a:rPr lang="pl-PL" b="1" dirty="0" smtClean="0"/>
              <a:t>IV.2. 	Rozwój kompetencji kluczowych a proces uczenia się</a:t>
            </a:r>
            <a:endParaRPr lang="pl-PL" dirty="0"/>
          </a:p>
        </p:txBody>
      </p:sp>
      <p:sp>
        <p:nvSpPr>
          <p:cNvPr id="5" name="Tytuł 1"/>
          <p:cNvSpPr txBox="1">
            <a:spLocks/>
          </p:cNvSpPr>
          <p:nvPr/>
        </p:nvSpPr>
        <p:spPr>
          <a:xfrm>
            <a:off x="838200" y="1"/>
            <a:ext cx="10481441" cy="111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8" name="Obraz 7"/>
          <p:cNvPicPr>
            <a:picLocks noChangeAspect="1"/>
          </p:cNvPicPr>
          <p:nvPr/>
        </p:nvPicPr>
        <p:blipFill>
          <a:blip r:embed="rId3" cstate="print"/>
          <a:stretch>
            <a:fillRect/>
          </a:stretch>
        </p:blipFill>
        <p:spPr>
          <a:xfrm>
            <a:off x="2341566" y="5815585"/>
            <a:ext cx="7327261" cy="1240604"/>
          </a:xfrm>
          <a:prstGeom prst="rect">
            <a:avLst/>
          </a:prstGeom>
        </p:spPr>
      </p:pic>
    </p:spTree>
    <p:extLst>
      <p:ext uri="{BB962C8B-B14F-4D97-AF65-F5344CB8AC3E}">
        <p14:creationId xmlns:p14="http://schemas.microsoft.com/office/powerpoint/2010/main" xmlns="" val="101544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3074" name="Picture 2"/>
          <p:cNvPicPr>
            <a:picLocks noChangeAspect="1" noChangeArrowheads="1"/>
          </p:cNvPicPr>
          <p:nvPr/>
        </p:nvPicPr>
        <p:blipFill>
          <a:blip r:embed="rId5" cstate="print"/>
          <a:srcRect/>
          <a:stretch>
            <a:fillRect/>
          </a:stretch>
        </p:blipFill>
        <p:spPr bwMode="auto">
          <a:xfrm>
            <a:off x="1949218" y="1002082"/>
            <a:ext cx="8121707" cy="4753257"/>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4098" name="Picture 2"/>
          <p:cNvPicPr>
            <a:picLocks noChangeAspect="1" noChangeArrowheads="1"/>
          </p:cNvPicPr>
          <p:nvPr/>
        </p:nvPicPr>
        <p:blipFill>
          <a:blip r:embed="rId5" cstate="print"/>
          <a:srcRect/>
          <a:stretch>
            <a:fillRect/>
          </a:stretch>
        </p:blipFill>
        <p:spPr bwMode="auto">
          <a:xfrm>
            <a:off x="2079321" y="914920"/>
            <a:ext cx="7928975" cy="4962823"/>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5122" name="Picture 2"/>
          <p:cNvPicPr>
            <a:picLocks noChangeAspect="1" noChangeArrowheads="1"/>
          </p:cNvPicPr>
          <p:nvPr/>
        </p:nvPicPr>
        <p:blipFill>
          <a:blip r:embed="rId5" cstate="print"/>
          <a:srcRect/>
          <a:stretch>
            <a:fillRect/>
          </a:stretch>
        </p:blipFill>
        <p:spPr bwMode="auto">
          <a:xfrm>
            <a:off x="2116900" y="954404"/>
            <a:ext cx="7803714" cy="4853113"/>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6146" name="Picture 2"/>
          <p:cNvPicPr>
            <a:picLocks noChangeAspect="1" noChangeArrowheads="1"/>
          </p:cNvPicPr>
          <p:nvPr/>
        </p:nvPicPr>
        <p:blipFill>
          <a:blip r:embed="rId5" cstate="print"/>
          <a:srcRect/>
          <a:stretch>
            <a:fillRect/>
          </a:stretch>
        </p:blipFill>
        <p:spPr bwMode="auto">
          <a:xfrm>
            <a:off x="1954060" y="940149"/>
            <a:ext cx="8003620" cy="4809297"/>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7170" name="Picture 2"/>
          <p:cNvPicPr>
            <a:picLocks noChangeAspect="1" noChangeArrowheads="1"/>
          </p:cNvPicPr>
          <p:nvPr/>
        </p:nvPicPr>
        <p:blipFill>
          <a:blip r:embed="rId5" cstate="print"/>
          <a:srcRect/>
          <a:stretch>
            <a:fillRect/>
          </a:stretch>
        </p:blipFill>
        <p:spPr bwMode="auto">
          <a:xfrm>
            <a:off x="2242159" y="1064785"/>
            <a:ext cx="7718007" cy="4734766"/>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8194" name="Picture 2"/>
          <p:cNvPicPr>
            <a:picLocks noChangeAspect="1" noChangeArrowheads="1"/>
          </p:cNvPicPr>
          <p:nvPr/>
        </p:nvPicPr>
        <p:blipFill>
          <a:blip r:embed="rId5" cstate="print"/>
          <a:srcRect/>
          <a:stretch>
            <a:fillRect/>
          </a:stretch>
        </p:blipFill>
        <p:spPr bwMode="auto">
          <a:xfrm>
            <a:off x="2680570" y="1021402"/>
            <a:ext cx="6739003" cy="4750445"/>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9218" name="Picture 2"/>
          <p:cNvPicPr>
            <a:picLocks noChangeAspect="1" noChangeArrowheads="1"/>
          </p:cNvPicPr>
          <p:nvPr/>
        </p:nvPicPr>
        <p:blipFill>
          <a:blip r:embed="rId5" cstate="print"/>
          <a:srcRect/>
          <a:stretch>
            <a:fillRect/>
          </a:stretch>
        </p:blipFill>
        <p:spPr bwMode="auto">
          <a:xfrm>
            <a:off x="2387447" y="1114817"/>
            <a:ext cx="7332749" cy="4575728"/>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14338" name="Picture 2"/>
          <p:cNvPicPr>
            <a:picLocks noChangeAspect="1" noChangeArrowheads="1"/>
          </p:cNvPicPr>
          <p:nvPr/>
        </p:nvPicPr>
        <p:blipFill>
          <a:blip r:embed="rId5" cstate="print"/>
          <a:srcRect/>
          <a:stretch>
            <a:fillRect/>
          </a:stretch>
        </p:blipFill>
        <p:spPr bwMode="auto">
          <a:xfrm>
            <a:off x="2141951" y="1026751"/>
            <a:ext cx="7803715" cy="4741084"/>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15362" name="Picture 2"/>
          <p:cNvPicPr>
            <a:picLocks noChangeAspect="1" noChangeArrowheads="1"/>
          </p:cNvPicPr>
          <p:nvPr/>
        </p:nvPicPr>
        <p:blipFill>
          <a:blip r:embed="rId5" cstate="print"/>
          <a:srcRect/>
          <a:stretch>
            <a:fillRect/>
          </a:stretch>
        </p:blipFill>
        <p:spPr bwMode="auto">
          <a:xfrm>
            <a:off x="2267211" y="950246"/>
            <a:ext cx="7465512" cy="4833164"/>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16386" name="Picture 2"/>
          <p:cNvPicPr>
            <a:picLocks noChangeAspect="1" noChangeArrowheads="1"/>
          </p:cNvPicPr>
          <p:nvPr/>
        </p:nvPicPr>
        <p:blipFill>
          <a:blip r:embed="rId5" cstate="print"/>
          <a:srcRect/>
          <a:stretch>
            <a:fillRect/>
          </a:stretch>
        </p:blipFill>
        <p:spPr bwMode="auto">
          <a:xfrm>
            <a:off x="2379945" y="1026378"/>
            <a:ext cx="7227517" cy="4672964"/>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sp>
        <p:nvSpPr>
          <p:cNvPr id="3" name="Symbol zastępczy zawartości 2"/>
          <p:cNvSpPr>
            <a:spLocks noGrp="1"/>
          </p:cNvSpPr>
          <p:nvPr>
            <p:ph idx="1"/>
          </p:nvPr>
        </p:nvSpPr>
        <p:spPr>
          <a:xfrm>
            <a:off x="838200" y="2082231"/>
            <a:ext cx="10649607" cy="2101462"/>
          </a:xfrm>
        </p:spPr>
        <p:txBody>
          <a:bodyPr>
            <a:noAutofit/>
          </a:bodyPr>
          <a:lstStyle/>
          <a:p>
            <a:pPr algn="ctr">
              <a:buNone/>
            </a:pPr>
            <a:r>
              <a:rPr lang="pl-PL" sz="4000" dirty="0" smtClean="0">
                <a:latin typeface="Times New Roman" pitchFamily="18" charset="0"/>
              </a:rPr>
              <a:t>Założenia EWD</a:t>
            </a:r>
            <a:br>
              <a:rPr lang="pl-PL" sz="4000" dirty="0" smtClean="0">
                <a:latin typeface="Times New Roman" pitchFamily="18" charset="0"/>
              </a:rPr>
            </a:br>
            <a:r>
              <a:rPr lang="pl-PL" sz="4000" dirty="0" smtClean="0">
                <a:latin typeface="Times New Roman" pitchFamily="18" charset="0"/>
              </a:rPr>
              <a:t>Interpretowanie wskaźników EWD</a:t>
            </a:r>
            <a:endParaRPr lang="pl-PL" sz="4000" dirty="0" smtClean="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spTree>
    <p:extLst>
      <p:ext uri="{BB962C8B-B14F-4D97-AF65-F5344CB8AC3E}">
        <p14:creationId xmlns:p14="http://schemas.microsoft.com/office/powerpoint/2010/main" xmlns="" val="220671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17410" name="Picture 2"/>
          <p:cNvPicPr>
            <a:picLocks noChangeAspect="1" noChangeArrowheads="1"/>
          </p:cNvPicPr>
          <p:nvPr/>
        </p:nvPicPr>
        <p:blipFill>
          <a:blip r:embed="rId5" cstate="print"/>
          <a:srcRect/>
          <a:stretch>
            <a:fillRect/>
          </a:stretch>
        </p:blipFill>
        <p:spPr bwMode="auto">
          <a:xfrm>
            <a:off x="1969753" y="1052186"/>
            <a:ext cx="8132891" cy="4684735"/>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sp>
        <p:nvSpPr>
          <p:cNvPr id="3" name="Symbol zastępczy zawartości 2"/>
          <p:cNvSpPr>
            <a:spLocks noGrp="1"/>
          </p:cNvSpPr>
          <p:nvPr>
            <p:ph idx="1"/>
          </p:nvPr>
        </p:nvSpPr>
        <p:spPr>
          <a:xfrm>
            <a:off x="825674" y="1318144"/>
            <a:ext cx="10649607" cy="3905210"/>
          </a:xfrm>
        </p:spPr>
        <p:txBody>
          <a:bodyPr>
            <a:noAutofit/>
          </a:bodyPr>
          <a:lstStyle/>
          <a:p>
            <a:pPr marL="0" indent="0">
              <a:lnSpc>
                <a:spcPct val="100000"/>
              </a:lnSpc>
              <a:buNone/>
            </a:pPr>
            <a:r>
              <a:rPr lang="pl-PL" sz="2400" dirty="0" smtClean="0"/>
              <a:t>Dużo lepszym wskaźnikiem do oceny pracy szkół niż średni wynik egzaminów jest edukacyjna wartość dodana. (EWD). Wskaźniki EWD są obliczane obecnie dla szkół gimnazjalnych oraz dla liceów ogólnokształcących i techników. Edukacyjna wartość dodana to taki sposób komunikowania wyników egzaminacyjnych, który uwzględnia potencjał uczniów na wejściu, zmierzony egzaminem zewnętrznym na zakończenie poprzedniego etapu kształcenia. EWD gimnazjalne uwzględnia, z jakimi wynikami na sprawdzianie szkoła rekrutowała uczniów, a EWD maturalne uwzględnia wyniki maturzystów z egzaminu gimnazjalnego. EWD pokazuje wkład szkoły w wyniki egzaminacyjne, czyli inaczej efektywność nauczania w szkole w zakresie sprawdzanym egzaminem zewnętrznym.</a:t>
            </a:r>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spTree>
    <p:extLst>
      <p:ext uri="{BB962C8B-B14F-4D97-AF65-F5344CB8AC3E}">
        <p14:creationId xmlns:p14="http://schemas.microsoft.com/office/powerpoint/2010/main" xmlns="" val="220671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sp>
        <p:nvSpPr>
          <p:cNvPr id="8" name="Symbol zastępczy zawartości 7"/>
          <p:cNvSpPr>
            <a:spLocks noGrp="1"/>
          </p:cNvSpPr>
          <p:nvPr>
            <p:ph idx="1"/>
          </p:nvPr>
        </p:nvSpPr>
        <p:spPr/>
        <p:txBody>
          <a:bodyPr/>
          <a:lstStyle/>
          <a:p>
            <a:r>
              <a:rPr lang="pl-PL" dirty="0" smtClean="0"/>
              <a:t>Aby zaprezentować wskaźniki EWD, zarówno EWD gimnazjalne, jak EWD maturalne, umieszcza się na jednym wykresie jednocześnie wyniki egzaminacyjne oraz EWD, przy czym szkołę prezentuje się za pomocą elipsy, wielkość której zależy od liczby uczniów w szkole i zróżnicowania wyników. Prezentacja graficzna zawiera jednocześnie informację o wyniku egzaminacyjnym, efektywności nauczania w zakresie sprawdzanym przez egzamin zewnętrzny, liczebności i zróżnicowaniu wyników.</a:t>
            </a:r>
          </a:p>
          <a:p>
            <a:endParaRPr lang="pl-PL" dirty="0"/>
          </a:p>
        </p:txBody>
      </p:sp>
    </p:spTree>
    <p:extLst>
      <p:ext uri="{BB962C8B-B14F-4D97-AF65-F5344CB8AC3E}">
        <p14:creationId xmlns:p14="http://schemas.microsoft.com/office/powerpoint/2010/main" xmlns="" val="220671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1026" name="Picture 2"/>
          <p:cNvPicPr>
            <a:picLocks noGrp="1" noChangeAspect="1" noChangeArrowheads="1"/>
          </p:cNvPicPr>
          <p:nvPr>
            <p:ph idx="1"/>
          </p:nvPr>
        </p:nvPicPr>
        <p:blipFill>
          <a:blip r:embed="rId5" cstate="print"/>
          <a:srcRect/>
          <a:stretch>
            <a:fillRect/>
          </a:stretch>
        </p:blipFill>
        <p:spPr bwMode="auto">
          <a:xfrm>
            <a:off x="3106455" y="983502"/>
            <a:ext cx="6758766" cy="4753419"/>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2050" name="Picture 2"/>
          <p:cNvPicPr>
            <a:picLocks noGrp="1" noChangeAspect="1" noChangeArrowheads="1"/>
          </p:cNvPicPr>
          <p:nvPr>
            <p:ph idx="1"/>
          </p:nvPr>
        </p:nvPicPr>
        <p:blipFill>
          <a:blip r:embed="rId5" cstate="print"/>
          <a:srcRect/>
          <a:stretch>
            <a:fillRect/>
          </a:stretch>
        </p:blipFill>
        <p:spPr bwMode="auto">
          <a:xfrm>
            <a:off x="2267211" y="933328"/>
            <a:ext cx="6893355" cy="4941379"/>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8" name="Picture 2" descr="ewd_clip_image002"/>
          <p:cNvPicPr>
            <a:picLocks noChangeAspect="1" noChangeArrowheads="1"/>
          </p:cNvPicPr>
          <p:nvPr/>
        </p:nvPicPr>
        <p:blipFill>
          <a:blip r:embed="rId5" cstate="print"/>
          <a:srcRect/>
          <a:stretch>
            <a:fillRect/>
          </a:stretch>
        </p:blipFill>
        <p:spPr bwMode="auto">
          <a:xfrm>
            <a:off x="1517534" y="1141956"/>
            <a:ext cx="9235016" cy="4745038"/>
          </a:xfrm>
          <a:prstGeom prst="rect">
            <a:avLst/>
          </a:prstGeom>
          <a:noFill/>
          <a:ln w="9525">
            <a:noFill/>
            <a:miter lim="800000"/>
            <a:headEnd/>
            <a:tailEnd/>
          </a:ln>
        </p:spPr>
      </p:pic>
      <p:sp>
        <p:nvSpPr>
          <p:cNvPr id="10" name="Rectangle 3"/>
          <p:cNvSpPr>
            <a:spLocks noChangeArrowheads="1"/>
          </p:cNvSpPr>
          <p:nvPr/>
        </p:nvSpPr>
        <p:spPr bwMode="auto">
          <a:xfrm>
            <a:off x="851770" y="1095799"/>
            <a:ext cx="10747331" cy="461665"/>
          </a:xfrm>
          <a:prstGeom prst="rect">
            <a:avLst/>
          </a:prstGeom>
          <a:noFill/>
          <a:ln w="76200" algn="ctr">
            <a:noFill/>
            <a:miter lim="800000"/>
            <a:headEnd/>
            <a:tailEnd/>
          </a:ln>
          <a:effectLst/>
        </p:spPr>
        <p:txBody>
          <a:bodyPr wrap="square" anchor="ctr">
            <a:spAutoFit/>
          </a:bodyPr>
          <a:lstStyle/>
          <a:p>
            <a:pPr algn="ctr"/>
            <a:r>
              <a:rPr lang="pl-PL" sz="2400" dirty="0">
                <a:solidFill>
                  <a:schemeClr val="accent2"/>
                </a:solidFill>
              </a:rPr>
              <a:t>Czynniki wpływające na wyniki </a:t>
            </a:r>
            <a:r>
              <a:rPr lang="pl-PL" sz="2400" dirty="0" smtClean="0">
                <a:solidFill>
                  <a:schemeClr val="accent2"/>
                </a:solidFill>
              </a:rPr>
              <a:t>egzaminu a </a:t>
            </a:r>
            <a:r>
              <a:rPr lang="pl-PL" sz="2400" dirty="0">
                <a:solidFill>
                  <a:schemeClr val="accent2"/>
                </a:solidFill>
              </a:rPr>
              <a:t>ocena efektywności nauczania</a:t>
            </a:r>
            <a:r>
              <a:rPr lang="pl-PL" sz="2400" dirty="0"/>
              <a:t> </a:t>
            </a:r>
          </a:p>
        </p:txBody>
      </p:sp>
    </p:spTree>
    <p:extLst>
      <p:ext uri="{BB962C8B-B14F-4D97-AF65-F5344CB8AC3E}">
        <p14:creationId xmlns:p14="http://schemas.microsoft.com/office/powerpoint/2010/main" xmlns="" val="220671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1979112" y="1174796"/>
            <a:ext cx="8057362" cy="4411812"/>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000" dirty="0" smtClean="0"/>
              <a:t/>
            </a:r>
            <a:br>
              <a:rPr lang="pl-PL" sz="1000" dirty="0" smtClean="0"/>
            </a:br>
            <a:r>
              <a:rPr lang="pl-PL" sz="1000" dirty="0"/>
              <a:t/>
            </a:r>
            <a:br>
              <a:rPr lang="pl-PL" sz="1000" dirty="0"/>
            </a:br>
            <a:r>
              <a:rPr lang="pl-PL" sz="1000" dirty="0" smtClean="0"/>
              <a:t/>
            </a:r>
            <a:br>
              <a:rPr lang="pl-PL" sz="1000" dirty="0" smtClean="0"/>
            </a:br>
            <a:r>
              <a:rPr lang="pl-PL" sz="1200" i="1" dirty="0" smtClean="0"/>
              <a:t>DOSKONALENIE TRENERÓW WSPOMAGANIA OŚWIATY  </a:t>
            </a:r>
            <a:r>
              <a:rPr lang="pl-PL" sz="1200" dirty="0" smtClean="0"/>
              <a:t>POWR.02.10.00-00-7015/17</a:t>
            </a:r>
            <a:endParaRPr lang="pl-PL" sz="1200" dirty="0"/>
          </a:p>
        </p:txBody>
      </p:sp>
      <p:pic>
        <p:nvPicPr>
          <p:cNvPr id="7" name="Obraz 6"/>
          <p:cNvPicPr>
            <a:picLocks noChangeAspect="1"/>
          </p:cNvPicPr>
          <p:nvPr/>
        </p:nvPicPr>
        <p:blipFill>
          <a:blip r:embed="rId4" cstate="print"/>
          <a:stretch>
            <a:fillRect/>
          </a:stretch>
        </p:blipFill>
        <p:spPr>
          <a:xfrm>
            <a:off x="2341566" y="5815585"/>
            <a:ext cx="7327261" cy="1240604"/>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2029216" y="958192"/>
            <a:ext cx="7966554" cy="4840145"/>
          </a:xfrm>
          <a:prstGeom prst="rect">
            <a:avLst/>
          </a:prstGeom>
          <a:noFill/>
          <a:ln w="9525">
            <a:noFill/>
            <a:miter lim="800000"/>
            <a:headEnd/>
            <a:tailEnd/>
          </a:ln>
        </p:spPr>
      </p:pic>
    </p:spTree>
    <p:extLst>
      <p:ext uri="{BB962C8B-B14F-4D97-AF65-F5344CB8AC3E}">
        <p14:creationId xmlns:p14="http://schemas.microsoft.com/office/powerpoint/2010/main" xmlns="" val="220671307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222</Words>
  <Application>Microsoft Office PowerPoint</Application>
  <PresentationFormat>Niestandardowy</PresentationFormat>
  <Paragraphs>47</Paragraphs>
  <Slides>20</Slides>
  <Notes>19</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Wspomaganie szkół w rozwoju kompetencji matematyczno – przyrodniczych uczniów –  III etap edukacyjny </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Maria Okońska</dc:creator>
  <cp:lastModifiedBy>Domownicy</cp:lastModifiedBy>
  <cp:revision>35</cp:revision>
  <dcterms:created xsi:type="dcterms:W3CDTF">2018-12-02T13:14:09Z</dcterms:created>
  <dcterms:modified xsi:type="dcterms:W3CDTF">2018-12-23T16:10:37Z</dcterms:modified>
</cp:coreProperties>
</file>